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7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735"/>
  </p:normalViewPr>
  <p:slideViewPr>
    <p:cSldViewPr snapToGrid="0" snapToObjects="1">
      <p:cViewPr varScale="1">
        <p:scale>
          <a:sx n="76" d="100"/>
          <a:sy n="76" d="100"/>
        </p:scale>
        <p:origin x="21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808A8-F91E-8E47-92E1-347A207A9CE4}" type="datetimeFigureOut">
              <a:rPr lang="en-GB" smtClean="0"/>
              <a:t>18/08/2020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B6E7C-CB20-8145-982C-FC2B5E210C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79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6ABA-CDD3-2046-8DDD-1E27947EB560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64A2-D63C-4A4D-9D43-29948DD011A9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3371-3D90-1547-8705-43CEFA2A042C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9D78-1613-CC4B-902D-85FC244407DF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8709-B16E-6949-AE5E-E2DEC9E6E49C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A059-8364-1E43-AC39-C8153ADF4B3E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988DD-4700-7C4F-A051-F6C8D40D35D5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60233-7E0B-2541-A9FD-C1D710176ABE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475D-FB4B-704A-AB66-CCEB3851A4FC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3410-4305-A449-B857-358CD898943D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0908-8E0D-C143-8EF1-8487FBC615DB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B4A3F-D952-CF49-BAC1-C71530802346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64137-38A2-AF4F-9FB6-B1F7083133F9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EB50-9B3B-A24F-A3C8-D520138D1682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E1BF-BB94-6D4C-AF9E-3DACDFFCC94E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7F82-3217-5841-BC2F-0BA730DE359A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B0DA10E-237A-2843-BDAD-AF925F00D36B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A56DBD7-56A9-014C-84B8-549E61C20779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oursquare.com/" TargetMode="External"/><Relationship Id="rId2" Type="http://schemas.openxmlformats.org/officeDocument/2006/relationships/hyperlink" Target="https://edition.cnn.com/2020/07/13/health/new-york-city-coronavirus-zero-deaths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usa.com/rank/new-york-state--population-density--zip-code-rank.htm" TargetMode="External"/><Relationship Id="rId4" Type="http://schemas.openxmlformats.org/officeDocument/2006/relationships/hyperlink" Target="https://www.nytimes.com/interactive/2020/nyregion/new-york-city-coronavirus-case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15BD-AEE7-384C-954C-945194F07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rmAutofit/>
          </a:bodyPr>
          <a:lstStyle/>
          <a:p>
            <a:r>
              <a:rPr lang="en-GB" cap="none" dirty="0"/>
              <a:t>Is There A Link Between The Venues And COVID-19 Transmission?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AAEDE0-841A-414E-8666-DCD984944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>
            <a:normAutofit/>
          </a:bodyPr>
          <a:lstStyle/>
          <a:p>
            <a:r>
              <a:rPr lang="en-GB" dirty="0">
                <a:latin typeface="Helvetica" pitchFamily="2" charset="0"/>
              </a:rPr>
              <a:t>By James Curtiss</a:t>
            </a:r>
          </a:p>
          <a:p>
            <a:r>
              <a:rPr lang="en-GB" dirty="0">
                <a:latin typeface="Helvetica" pitchFamily="2" charset="0"/>
              </a:rPr>
              <a:t>IBM Data Capstone Project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16B95-9497-AF49-B563-413D54D07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128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46BD4-FDE1-0D44-AA50-D3FF8893D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778933"/>
            <a:ext cx="8676222" cy="8466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D70D2-AF96-4349-B33F-35082A28E9A8}"/>
              </a:ext>
            </a:extLst>
          </p:cNvPr>
          <p:cNvSpPr txBox="1"/>
          <p:nvPr/>
        </p:nvSpPr>
        <p:spPr>
          <a:xfrm>
            <a:off x="1405468" y="2404524"/>
            <a:ext cx="9668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Clusters 0, 5 and 7 are at high risk of further waves of COVID-19 so will need to be observed for an increase in cases once New York City reopens.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Investigate economic impact these areas will suffer due to a large proportion of its shops closing.</a:t>
            </a:r>
          </a:p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6D79E-7E54-DE46-85CD-D0E8F4E07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22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078AC-B00B-1741-A6EB-4E1D1D265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50183-3845-3C45-A97A-5F3555C14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10739"/>
            <a:ext cx="9905998" cy="3124201"/>
          </a:xfrm>
        </p:spPr>
        <p:txBody>
          <a:bodyPr>
            <a:normAutofit/>
          </a:bodyPr>
          <a:lstStyle/>
          <a:p>
            <a:r>
              <a:rPr lang="en-GB" u="sng" baseline="30000" dirty="0">
                <a:effectLst/>
                <a:hlinkClick r:id="rId2"/>
              </a:rPr>
              <a:t>https://edition.cnn.com/2020/07/13/health/new-york-city-coronavirus-zero-deaths/index.html</a:t>
            </a:r>
            <a:endParaRPr lang="en-GB" baseline="30000" dirty="0">
              <a:effectLst/>
            </a:endParaRPr>
          </a:p>
          <a:p>
            <a:r>
              <a:rPr lang="en-GB" u="sng" dirty="0">
                <a:effectLst/>
                <a:hlinkClick r:id="rId3"/>
              </a:rPr>
              <a:t>https://foursquare.com</a:t>
            </a:r>
            <a:endParaRPr lang="en-GB" dirty="0">
              <a:effectLst/>
            </a:endParaRPr>
          </a:p>
          <a:p>
            <a:r>
              <a:rPr lang="en-GB" u="sng" dirty="0">
                <a:effectLst/>
                <a:hlinkClick r:id="rId4"/>
              </a:rPr>
              <a:t>https://www.nytimes.com/interactive/2020/nyregion/new-york-city-coronavirus-cases.html</a:t>
            </a:r>
            <a:endParaRPr lang="en-GB" dirty="0">
              <a:effectLst/>
            </a:endParaRPr>
          </a:p>
          <a:p>
            <a:r>
              <a:rPr lang="en-GB" u="sng" dirty="0">
                <a:effectLst/>
                <a:hlinkClick r:id="rId5"/>
              </a:rPr>
              <a:t>http://www.usa.com/rank/new-york-state--population-density--zip-code-rank.htm</a:t>
            </a:r>
            <a:r>
              <a:rPr lang="en-GB" dirty="0">
                <a:effectLst/>
              </a:rPr>
              <a:t>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DCA4A-DB81-764E-9847-E17ECE78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6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0D9D-9F9A-A846-9510-7AF61DA5E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Problem Statement</a:t>
            </a:r>
          </a:p>
        </p:txBody>
      </p:sp>
      <p:pic>
        <p:nvPicPr>
          <p:cNvPr id="1026" name="Picture 2" descr="Coronavirus: New York registers record single-day death toll | USA ...">
            <a:extLst>
              <a:ext uri="{FF2B5EF4-FFF2-40B4-BE49-F238E27FC236}">
                <a16:creationId xmlns:a16="http://schemas.microsoft.com/office/drawing/2014/main" id="{E4A9FE82-894A-1C4E-B0DE-5090A25D3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0994" y="1323676"/>
            <a:ext cx="6916633" cy="3890606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0F0E4F-2CD9-864B-82D9-1C641A9DA02A}"/>
              </a:ext>
            </a:extLst>
          </p:cNvPr>
          <p:cNvSpPr txBox="1"/>
          <p:nvPr/>
        </p:nvSpPr>
        <p:spPr>
          <a:xfrm>
            <a:off x="643191" y="2398816"/>
            <a:ext cx="36436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Identify at risk zip code areas in New York City which have a high proportion of venues where social distancing is difficult (i.e. pubs, nightclubs, beauty salons), and therefore could result in transmission of COVID-19.</a:t>
            </a:r>
          </a:p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7D71F5-3B13-204D-997B-9AC4E7C8B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54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2AA3-96E9-6C41-B68E-35EBD286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Audience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FE149-DD76-C94B-BAB3-230044DE43B6}"/>
              </a:ext>
            </a:extLst>
          </p:cNvPr>
          <p:cNvSpPr txBox="1"/>
          <p:nvPr/>
        </p:nvSpPr>
        <p:spPr>
          <a:xfrm>
            <a:off x="1141413" y="1978230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state decision makers will be more informed about the venues in each area that will have to close if infections begin to rise once more.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2DF5A-9D9F-8F48-8D62-757A5B8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481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C2FBB-F1AC-2946-A112-5C67E8E7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GB" sz="2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C741-585F-AE4D-91EF-BE1927281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r>
              <a:rPr lang="en-GB" b="1" dirty="0">
                <a:solidFill>
                  <a:schemeClr val="bg2"/>
                </a:solidFill>
                <a:effectLst/>
              </a:rPr>
              <a:t>Data Sources</a:t>
            </a:r>
          </a:p>
          <a:p>
            <a:pPr lvl="0"/>
            <a:r>
              <a:rPr lang="en-GB" sz="1800" dirty="0">
                <a:solidFill>
                  <a:schemeClr val="bg2"/>
                </a:solidFill>
                <a:effectLst/>
              </a:rPr>
              <a:t>FourSquare API: venues of each zip code</a:t>
            </a:r>
          </a:p>
          <a:p>
            <a:pPr lvl="0"/>
            <a:r>
              <a:rPr lang="en-GB" sz="1800" dirty="0">
                <a:solidFill>
                  <a:schemeClr val="bg2"/>
                </a:solidFill>
                <a:effectLst/>
              </a:rPr>
              <a:t>The New York Times: number of deaths in each zip code</a:t>
            </a:r>
          </a:p>
          <a:p>
            <a:pPr lvl="0"/>
            <a:r>
              <a:rPr lang="en-GB" sz="1800" dirty="0" err="1">
                <a:solidFill>
                  <a:schemeClr val="bg2"/>
                </a:solidFill>
                <a:effectLst/>
              </a:rPr>
              <a:t>USA.com</a:t>
            </a:r>
            <a:r>
              <a:rPr lang="en-GB" sz="1800" dirty="0">
                <a:solidFill>
                  <a:schemeClr val="bg2"/>
                </a:solidFill>
                <a:effectLst/>
              </a:rPr>
              <a:t>: population density of each zip code in New York</a:t>
            </a:r>
          </a:p>
          <a:p>
            <a:pPr lvl="0"/>
            <a:endParaRPr lang="en-GB" sz="18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  <a:effectLst/>
            </a:endParaRPr>
          </a:p>
          <a:p>
            <a:pPr lvl="0"/>
            <a:endParaRPr lang="en-GB" sz="18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  <a:effectLst/>
            </a:endParaRPr>
          </a:p>
          <a:p>
            <a:pPr lvl="0"/>
            <a:endParaRPr lang="en-GB" sz="18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  <a:effectLst/>
            </a:endParaRPr>
          </a:p>
          <a:p>
            <a:pPr marL="0" lvl="0" indent="0">
              <a:buNone/>
            </a:pPr>
            <a:endParaRPr lang="en-GB" sz="18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  <a:effectLst/>
            </a:endParaRPr>
          </a:p>
          <a:p>
            <a:pPr marL="0" indent="0">
              <a:buNone/>
            </a:pPr>
            <a:endParaRPr lang="en-GB" sz="18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41B4BF-75B8-A34C-B50D-54EC1FC9912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9"/>
          <a:stretch/>
        </p:blipFill>
        <p:spPr bwMode="auto">
          <a:xfrm>
            <a:off x="5128626" y="2054076"/>
            <a:ext cx="5934182" cy="240542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9674B-91FF-6C41-B71F-DC8E4D76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45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EF9F-5243-AB47-8FA5-47A70871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86266"/>
            <a:ext cx="9905998" cy="1905000"/>
          </a:xfrm>
        </p:spPr>
        <p:txBody>
          <a:bodyPr/>
          <a:lstStyle/>
          <a:p>
            <a:r>
              <a:rPr lang="en-GB" dirty="0"/>
              <a:t>Exploratory analysis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D80688B-4C62-6A47-B04C-10386553611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17" y="1710055"/>
            <a:ext cx="5727700" cy="3437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918E83-FCA9-AB4D-8E0D-F1E8E8618C1F}"/>
              </a:ext>
            </a:extLst>
          </p:cNvPr>
          <p:cNvSpPr txBox="1"/>
          <p:nvPr/>
        </p:nvSpPr>
        <p:spPr>
          <a:xfrm>
            <a:off x="7501467" y="1582340"/>
            <a:ext cx="3149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map displays the areas most affected by COVID-19. There are several areas of dark red (high number of deaths) surrounded by dark orange areas. The map supports the idea of clusters of COVID-19 transmitted, with one badly affected area surrounded by areas also affected by COVID-19.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D1525-A86A-EC4B-9D0C-2BA409F28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3231" y="61880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429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F169F-2DFB-1148-B96D-CBFCB3C5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4707741" cy="1905000"/>
          </a:xfrm>
        </p:spPr>
        <p:txBody>
          <a:bodyPr>
            <a:normAutofit/>
          </a:bodyPr>
          <a:lstStyle/>
          <a:p>
            <a:r>
              <a:rPr lang="en-GB" sz="2800" dirty="0">
                <a:effectLst/>
              </a:rPr>
              <a:t>K-Means Clustering</a:t>
            </a:r>
            <a:endParaRPr lang="en-GB" sz="2800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78D229-C864-4E4B-9BC0-EBC786E0E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2335235"/>
            <a:ext cx="6916633" cy="186748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BDD131-7B26-6741-95CC-EA5820F588D2}"/>
              </a:ext>
            </a:extLst>
          </p:cNvPr>
          <p:cNvSpPr txBox="1"/>
          <p:nvPr/>
        </p:nvSpPr>
        <p:spPr>
          <a:xfrm>
            <a:off x="643191" y="2514599"/>
            <a:ext cx="35054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Next, we will use the k-means clustering algorithm to cluster the neighbourhoods into similar types. This will be based off the most common venues and the population density (both key factors in determining COVID-19 transmission).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3BB755D-1C40-AD42-9BB1-8A4330333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94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140D6-E3CA-2C4C-ABD4-7E3CB5288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Cluster analysis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E6E49B-0E61-954A-81BC-60D98B72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626" y="1387520"/>
            <a:ext cx="5934182" cy="37385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04E56B-C8DC-3E4A-9F64-7E6D0F03D76E}"/>
              </a:ext>
            </a:extLst>
          </p:cNvPr>
          <p:cNvSpPr/>
          <p:nvPr/>
        </p:nvSpPr>
        <p:spPr>
          <a:xfrm>
            <a:off x="631559" y="2020837"/>
            <a:ext cx="364367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Clusters 0, 2, 4, 5 and 7: high number of neighbourhoods with common venues being a bar or gym.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Clusters 3, 5, 7 and 8: high number of neighbourhoods with nightclubs as a common 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Cluster 6: much higher number of neighbourhoods with common venues being a salon.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932838-9E16-A341-854D-6C230827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05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F958-172F-A44D-8567-2804976A8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321733"/>
            <a:ext cx="3643674" cy="1905000"/>
          </a:xfrm>
        </p:spPr>
        <p:txBody>
          <a:bodyPr>
            <a:normAutofit/>
          </a:bodyPr>
          <a:lstStyle/>
          <a:p>
            <a:r>
              <a:rPr lang="en-GB" sz="2800" dirty="0"/>
              <a:t>Discussion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2482C9A-F3D9-074B-841E-A997FB1A6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44" r="9045" b="1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90C123-BC35-BE41-BD46-1F6ACB8F51FB}"/>
              </a:ext>
            </a:extLst>
          </p:cNvPr>
          <p:cNvSpPr txBox="1"/>
          <p:nvPr/>
        </p:nvSpPr>
        <p:spPr>
          <a:xfrm>
            <a:off x="643192" y="1913467"/>
            <a:ext cx="30144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Clusters 0, 5 and 7 are clusters that should be cautiously re-opened.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makeup of their venues coupled with the death rate observed already make them high susceptible to further outbreaks.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 the above map, the colours for clusters 0, 5 and 7 are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0F2075-7F98-EB44-A9D7-8E65D6512E67}"/>
              </a:ext>
            </a:extLst>
          </p:cNvPr>
          <p:cNvGrpSpPr/>
          <p:nvPr/>
        </p:nvGrpSpPr>
        <p:grpSpPr>
          <a:xfrm>
            <a:off x="2674832" y="5316518"/>
            <a:ext cx="712470" cy="177800"/>
            <a:chOff x="2556299" y="7285566"/>
            <a:chExt cx="712470" cy="1778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B3A720-2F26-324C-BC72-DE2AA9E93AB5}"/>
                </a:ext>
              </a:extLst>
            </p:cNvPr>
            <p:cNvSpPr/>
            <p:nvPr/>
          </p:nvSpPr>
          <p:spPr>
            <a:xfrm>
              <a:off x="2556299" y="7287471"/>
              <a:ext cx="175260" cy="175260"/>
            </a:xfrm>
            <a:prstGeom prst="ellipse">
              <a:avLst/>
            </a:prstGeom>
            <a:solidFill>
              <a:srgbClr val="7102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0E863E5-81B9-5940-97A3-682A1F71340E}"/>
                </a:ext>
              </a:extLst>
            </p:cNvPr>
            <p:cNvSpPr/>
            <p:nvPr/>
          </p:nvSpPr>
          <p:spPr>
            <a:xfrm>
              <a:off x="2821094" y="7288106"/>
              <a:ext cx="175260" cy="175260"/>
            </a:xfrm>
            <a:prstGeom prst="ellipse">
              <a:avLst/>
            </a:prstGeom>
            <a:solidFill>
              <a:srgbClr val="7EF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A30B89-30F7-E848-8798-ACCBDD6F2683}"/>
                </a:ext>
              </a:extLst>
            </p:cNvPr>
            <p:cNvSpPr/>
            <p:nvPr/>
          </p:nvSpPr>
          <p:spPr>
            <a:xfrm>
              <a:off x="3093509" y="7285566"/>
              <a:ext cx="175260" cy="175260"/>
            </a:xfrm>
            <a:prstGeom prst="ellipse">
              <a:avLst/>
            </a:prstGeom>
            <a:solidFill>
              <a:srgbClr val="E6CF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EAC664-F670-F248-92AE-02D59409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72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20C98E5-EA75-0D43-92CE-40315BCC0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44" r="9046" b="1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8D854-5874-2E49-8C98-4E49082C2D8A}"/>
              </a:ext>
            </a:extLst>
          </p:cNvPr>
          <p:cNvSpPr txBox="1"/>
          <p:nvPr/>
        </p:nvSpPr>
        <p:spPr>
          <a:xfrm>
            <a:off x="644373" y="2413337"/>
            <a:ext cx="37761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Darker coloured areas indicating a higher number of deaths are often clustered in one of either 0, 5 or 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Shows correlation between the type of venue and the transmission of COVID-19.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637C9-1204-674B-8CDE-33C70C2B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381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490</Words>
  <Application>Microsoft Macintosh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Helvetica</vt:lpstr>
      <vt:lpstr>Mesh</vt:lpstr>
      <vt:lpstr>Is There A Link Between The Venues And COVID-19 Transmission?</vt:lpstr>
      <vt:lpstr>Problem Statement</vt:lpstr>
      <vt:lpstr>Audience</vt:lpstr>
      <vt:lpstr>Data Cleaning</vt:lpstr>
      <vt:lpstr>Exploratory analysis</vt:lpstr>
      <vt:lpstr>K-Means Clustering</vt:lpstr>
      <vt:lpstr>Cluster analysis</vt:lpstr>
      <vt:lpstr>Discussion</vt:lpstr>
      <vt:lpstr>PowerPoint Presentation</vt:lpstr>
      <vt:lpstr>Recommendations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There A Link Between The Venues And COVID-19 Transmission?</dc:title>
  <dc:creator>James Curtiss</dc:creator>
  <cp:lastModifiedBy>James Curtiss</cp:lastModifiedBy>
  <cp:revision>7</cp:revision>
  <dcterms:created xsi:type="dcterms:W3CDTF">2020-08-18T20:29:11Z</dcterms:created>
  <dcterms:modified xsi:type="dcterms:W3CDTF">2020-08-18T20:49:57Z</dcterms:modified>
</cp:coreProperties>
</file>